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  <p:sldId id="263" r:id="rId8"/>
    <p:sldId id="262" r:id="rId9"/>
    <p:sldId id="264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  <a:srgbClr val="E7E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37A603E-B10A-47D8-BA02-1D9F6E073D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9A05926-B6BF-4D7D-97A3-5CDB39FA8D3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76CBBDE-FB11-47A5-8639-ACE456D32E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C12DDD9-19BB-4E4F-A01D-0F482DABD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3BA927-E176-4433-8F7B-796901B20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325867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D2AC9F9-E7C3-4BC4-858A-A38594F36E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255EA2C1-9355-4A2E-806A-7192E4B4FF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DEFC2A6-975D-40F9-B539-B3C94F1C4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7620B93-7987-45F9-B5AC-33BEB4D3B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69C7F56-1A94-4E4C-B353-BE8BF1A20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0821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BE13A91-E60A-4726-96F8-D9FB1DBF4C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A1F9D511-5799-4C4C-8EDA-66898B361A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D4E77B8B-9CA2-4FDE-B740-E43861EB0C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5022B34-91E1-4422-A8E8-D1288552F1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FD37220-FE5E-4585-86C7-CF35836D74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546276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2A42D78-C9D6-4B10-8A7B-73632138FC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13FD2BD-3C1C-46AE-8F71-42A930B53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8E239BB-5DFA-49F2-9562-00F7899DB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A14B1DB-DE8F-4BDB-9AC5-F3841EFA98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A5DA8D4-4D48-4A4A-97FF-2FCDD5E181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590481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EDFC1B-D66C-447E-AA0A-753FFE0F6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5999499-B704-4B6E-801B-A15648BE41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34E05B7-7F9C-48C6-84C7-CDB9B0F56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09F8761-002B-403A-B857-D2B604996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4C1B28E-0CFD-45CF-A5AC-99A0D6602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57326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9AE808-FB5D-4BEC-A40D-C85CF5FE7F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DD7B3B-E8F5-46C7-8407-0F4B92991C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6D0A3A3B-3AEA-491C-A792-4FD2F6B387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61C4BA18-F696-4547-8939-F550C9BFF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10F5A14C-CECC-4D11-ADA9-9C3356B82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683D604-69D4-4BC9-A084-4675204BE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96162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D973D0A-B273-4A37-A528-4467544EC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87090631-11C8-4DB2-9C4E-B535D0A804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9C376B4-75EC-4B26-B4D6-995036B18C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25BF0EB5-668D-4A08-B5A2-1B6D23040B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7121B9E5-FE1A-4068-B9D9-82AA6BC846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4EB2EB5D-05CC-4948-BD74-DC0CFF5795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A6AF4529-B677-4477-BC49-5BD1B826F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FB960C16-987E-4B85-82FB-F9AE1BB3D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02141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16E48F9-A2C2-4AC8-AE3E-377E1180A2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2973FD11-3E21-4D78-975F-185C87197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3EA74CDB-9EA5-49E6-A185-34037FB3D4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22214B05-F85A-456E-A8F8-97CBD0D65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83003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7F439186-660D-46CF-BEE2-EA179CDF0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2294953D-8BF4-47C5-B348-594D27A74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46B85786-F17F-41DC-B508-298946C95C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06262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5664B77-99BF-4D24-8A99-1E3C966A89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38D7CD7-CCE2-4846-89A3-7C4FB248A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9C22B097-000D-43E2-9CA6-37B977D959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E3A8DB6-DD4A-479F-9F7D-A16BACC59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5975AEE-8333-49C3-B12A-3DA694F69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52C6F85-3FA2-4BB3-B378-7CE889D22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415708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9B1054D-9F27-48C7-821C-898E65BA6A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7C457BC4-D4EA-44B9-93F7-24B859C0B3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2F8BB398-06AD-4EC3-B799-8F88D11EBD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25FF0F3-49ED-40CC-A292-E52A0CE32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71A030EE-4407-45C7-87D2-09833BE43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30DA075-C3B3-43B3-85A0-3887C4395B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312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F80251DC-3062-484C-99AD-2D41F9611D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9D3FFD8-672F-401F-8590-AE4F90879F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9E2F4D3F-4F32-41A8-AA51-EA93302022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13205-5C0C-4910-A822-E1958F7797DE}" type="datetimeFigureOut">
              <a:rPr lang="hr-HR" smtClean="0"/>
              <a:t>18.1.2022.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C04D472-D268-4089-813B-7FB5AB18699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BA8FC44-F096-4A9F-A754-D31FA36DBC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CDF2F-A40D-40EE-B141-FBAE14FAC00F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55190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.wdp"/><Relationship Id="rId7" Type="http://schemas.openxmlformats.org/officeDocument/2006/relationships/image" Target="../media/image2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microsoft.com/office/2007/relationships/hdphoto" Target="../media/hdphoto3.wdp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microsoft.com/office/2007/relationships/hdphoto" Target="../media/hdphoto1.wdp"/><Relationship Id="rId7" Type="http://schemas.openxmlformats.org/officeDocument/2006/relationships/image" Target="../media/image2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microsoft.com/office/2007/relationships/hdphoto" Target="../media/hdphoto3.wdp"/><Relationship Id="rId4" Type="http://schemas.openxmlformats.org/officeDocument/2006/relationships/image" Target="../media/image19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hyperlink" Target="https://www.e-sfera.hr/dodatni-digitalni-sadrzaji/088941eb-3a39-4793-8423-04efc0120847/" TargetMode="Externa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7C3BF2-9E19-4BFA-9C4E-2B2264B21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8C9231D-B5D3-49AA-8C5C-30478C326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C17E7D-D878-4663-9938-87743E3F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CDF70685-0E3B-4A13-A6CF-71327F6DB2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6A4D685-BBED-4D79-9E25-0188F4008C59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10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Did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you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know</a:t>
            </a:r>
            <a:r>
              <a:rPr lang="hr-HR" sz="4800" dirty="0">
                <a:solidFill>
                  <a:srgbClr val="FF33CC"/>
                </a:solidFill>
              </a:rPr>
              <a:t>?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EEC8771-FAA0-4E8B-9760-D8F2AD66DB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6762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7C3BF2-9E19-4BFA-9C4E-2B2264B21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8C9231D-B5D3-49AA-8C5C-30478C326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C17E7D-D878-4663-9938-87743E3F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A0DD014D-29BB-44DA-94B8-0894E4B10270}"/>
              </a:ext>
            </a:extLst>
          </p:cNvPr>
          <p:cNvSpPr/>
          <p:nvPr/>
        </p:nvSpPr>
        <p:spPr>
          <a:xfrm>
            <a:off x="9066871" y="6227231"/>
            <a:ext cx="2909514" cy="369332"/>
          </a:xfrm>
          <a:prstGeom prst="rect">
            <a:avLst/>
          </a:prstGeom>
          <a:solidFill>
            <a:srgbClr val="E7E7FF"/>
          </a:solidFill>
        </p:spPr>
        <p:txBody>
          <a:bodyPr wrap="none">
            <a:spAutoFit/>
          </a:bodyPr>
          <a:lstStyle/>
          <a:p>
            <a:r>
              <a:rPr lang="hr-HR" dirty="0" err="1"/>
              <a:t>Source</a:t>
            </a:r>
            <a:r>
              <a:rPr lang="hr-HR" dirty="0"/>
              <a:t>: https://pixabay.com/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C6416816-A3EF-48FB-89D5-83D62DE1EF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258" y="226908"/>
            <a:ext cx="5041221" cy="354986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A990ED5-249B-45F4-9C74-3C94AF69BD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1629" y="752344"/>
            <a:ext cx="6590371" cy="4393581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F9B5857-3CCA-4B29-A0BD-ECBC34D20CB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511" t="37023"/>
          <a:stretch/>
        </p:blipFill>
        <p:spPr>
          <a:xfrm>
            <a:off x="541728" y="3408017"/>
            <a:ext cx="5847161" cy="3348037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C3EFDA5E-B389-4CA7-B916-17AF9213CF77}"/>
              </a:ext>
            </a:extLst>
          </p:cNvPr>
          <p:cNvSpPr txBox="1"/>
          <p:nvPr/>
        </p:nvSpPr>
        <p:spPr>
          <a:xfrm>
            <a:off x="6740838" y="5395049"/>
            <a:ext cx="3780790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Can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recognize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sites</a:t>
            </a:r>
            <a:r>
              <a:rPr lang="hr-HR" sz="1600" b="1" dirty="0">
                <a:solidFill>
                  <a:srgbClr val="0070C0"/>
                </a:solidFill>
              </a:rPr>
              <a:t>? </a:t>
            </a:r>
            <a:r>
              <a:rPr lang="hr-HR" sz="1600" b="1" dirty="0" err="1">
                <a:solidFill>
                  <a:srgbClr val="0070C0"/>
                </a:solidFill>
              </a:rPr>
              <a:t>What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can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say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about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them</a:t>
            </a:r>
            <a:r>
              <a:rPr lang="hr-HR" sz="1600" b="1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6577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7C3BF2-9E19-4BFA-9C4E-2B2264B21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8C9231D-B5D3-49AA-8C5C-30478C326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C17E7D-D878-4663-9938-87743E3F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BC52DE33-1398-40B0-8A62-791D04665F0C}"/>
              </a:ext>
            </a:extLst>
          </p:cNvPr>
          <p:cNvSpPr txBox="1"/>
          <p:nvPr/>
        </p:nvSpPr>
        <p:spPr>
          <a:xfrm>
            <a:off x="437693" y="370288"/>
            <a:ext cx="3780790" cy="92333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W</a:t>
            </a:r>
            <a:r>
              <a:rPr lang="en-US" b="1" dirty="0">
                <a:solidFill>
                  <a:srgbClr val="0070C0"/>
                </a:solidFill>
              </a:rPr>
              <a:t>hat </a:t>
            </a:r>
            <a:r>
              <a:rPr lang="hr-HR" b="1" dirty="0">
                <a:solidFill>
                  <a:srgbClr val="0070C0"/>
                </a:solidFill>
              </a:rPr>
              <a:t>do </a:t>
            </a:r>
            <a:r>
              <a:rPr lang="hr-HR" b="1" dirty="0" err="1">
                <a:solidFill>
                  <a:srgbClr val="0070C0"/>
                </a:solidFill>
              </a:rPr>
              <a:t>you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think the most famous sights in Great Britain and the USA are</a:t>
            </a:r>
            <a:r>
              <a:rPr lang="hr-HR" b="1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6" name="TekstniOkvir 5">
            <a:extLst>
              <a:ext uri="{FF2B5EF4-FFF2-40B4-BE49-F238E27FC236}">
                <a16:creationId xmlns:a16="http://schemas.microsoft.com/office/drawing/2014/main" id="{86820DF7-00D6-46B9-84D1-9F4CA8A08706}"/>
              </a:ext>
            </a:extLst>
          </p:cNvPr>
          <p:cNvSpPr txBox="1"/>
          <p:nvPr/>
        </p:nvSpPr>
        <p:spPr>
          <a:xfrm>
            <a:off x="2607075" y="1676351"/>
            <a:ext cx="1441142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LANDMARK</a:t>
            </a:r>
            <a:endParaRPr lang="hr-HR" i="1" dirty="0"/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0BE2A486-14DC-4D16-B1FD-B4C08A54119E}"/>
              </a:ext>
            </a:extLst>
          </p:cNvPr>
          <p:cNvSpPr txBox="1"/>
          <p:nvPr/>
        </p:nvSpPr>
        <p:spPr>
          <a:xfrm>
            <a:off x="437693" y="2366261"/>
            <a:ext cx="5474835" cy="88036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A </a:t>
            </a:r>
            <a:r>
              <a:rPr lang="hr-HR" dirty="0" err="1"/>
              <a:t>building</a:t>
            </a:r>
            <a:r>
              <a:rPr lang="hr-HR" dirty="0"/>
              <a:t> </a:t>
            </a:r>
            <a:r>
              <a:rPr lang="hr-HR" dirty="0" err="1"/>
              <a:t>or</a:t>
            </a:r>
            <a:r>
              <a:rPr lang="hr-HR" dirty="0"/>
              <a:t> a place </a:t>
            </a:r>
            <a:r>
              <a:rPr lang="hr-HR" dirty="0" err="1"/>
              <a:t>that</a:t>
            </a:r>
            <a:r>
              <a:rPr lang="hr-HR" dirty="0"/>
              <a:t> </a:t>
            </a:r>
            <a:r>
              <a:rPr lang="hr-HR" dirty="0" err="1"/>
              <a:t>is</a:t>
            </a:r>
            <a:r>
              <a:rPr lang="hr-HR" dirty="0"/>
              <a:t> </a:t>
            </a:r>
            <a:r>
              <a:rPr lang="hr-HR" dirty="0" err="1"/>
              <a:t>easily</a:t>
            </a:r>
            <a:r>
              <a:rPr lang="hr-HR" dirty="0"/>
              <a:t> </a:t>
            </a:r>
            <a:r>
              <a:rPr lang="hr-HR" dirty="0" err="1"/>
              <a:t>recognized</a:t>
            </a:r>
            <a:r>
              <a:rPr lang="hr-HR" dirty="0"/>
              <a:t>, </a:t>
            </a:r>
            <a:r>
              <a:rPr lang="hr-HR" dirty="0" err="1"/>
              <a:t>especially</a:t>
            </a:r>
            <a:r>
              <a:rPr lang="hr-HR" dirty="0"/>
              <a:t> one </a:t>
            </a:r>
            <a:r>
              <a:rPr lang="hr-HR" dirty="0" err="1"/>
              <a:t>that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</a:t>
            </a:r>
            <a:r>
              <a:rPr lang="hr-HR" dirty="0" err="1"/>
              <a:t>can</a:t>
            </a:r>
            <a:r>
              <a:rPr lang="hr-HR" dirty="0"/>
              <a:t> use to </a:t>
            </a:r>
            <a:r>
              <a:rPr lang="hr-HR" dirty="0" err="1"/>
              <a:t>judge</a:t>
            </a:r>
            <a:r>
              <a:rPr lang="hr-HR" dirty="0"/>
              <a:t> </a:t>
            </a:r>
            <a:r>
              <a:rPr lang="hr-HR" dirty="0" err="1"/>
              <a:t>where</a:t>
            </a:r>
            <a:r>
              <a:rPr lang="hr-HR" dirty="0"/>
              <a:t> </a:t>
            </a:r>
            <a:r>
              <a:rPr lang="hr-HR" dirty="0" err="1"/>
              <a:t>you</a:t>
            </a:r>
            <a:r>
              <a:rPr lang="hr-HR" dirty="0"/>
              <a:t> are.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347A16A-B936-433F-804B-B5463449A5E1}"/>
              </a:ext>
            </a:extLst>
          </p:cNvPr>
          <p:cNvSpPr txBox="1"/>
          <p:nvPr/>
        </p:nvSpPr>
        <p:spPr>
          <a:xfrm>
            <a:off x="736314" y="3828808"/>
            <a:ext cx="2734855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85. </a:t>
            </a:r>
            <a:r>
              <a:rPr lang="hr-HR" sz="1600" b="1" dirty="0" err="1">
                <a:solidFill>
                  <a:srgbClr val="0070C0"/>
                </a:solidFill>
              </a:rPr>
              <a:t>Look</a:t>
            </a:r>
            <a:r>
              <a:rPr lang="hr-HR" sz="1600" b="1" dirty="0">
                <a:solidFill>
                  <a:srgbClr val="0070C0"/>
                </a:solidFill>
              </a:rPr>
              <a:t> at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landmarks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85. Pogledajte znamenitosti.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91972631-6FB4-4A6A-B9E5-D8185DA50F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7995" y="267561"/>
            <a:ext cx="5513080" cy="630902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4128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7C3BF2-9E19-4BFA-9C4E-2B2264B21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8C9231D-B5D3-49AA-8C5C-30478C326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C17E7D-D878-4663-9938-87743E3F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193F9CF-ABAA-4117-B79E-854F775CC8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47565" y="-13854"/>
            <a:ext cx="5167821" cy="6863193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41E82E1B-42D5-4B27-AE01-0CFA142F334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2094"/>
          <a:stretch/>
        </p:blipFill>
        <p:spPr>
          <a:xfrm>
            <a:off x="460992" y="1030288"/>
            <a:ext cx="8798418" cy="51820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23863B46-B71A-4EA2-97CA-5BCFA677719B}"/>
              </a:ext>
            </a:extLst>
          </p:cNvPr>
          <p:cNvSpPr txBox="1"/>
          <p:nvPr/>
        </p:nvSpPr>
        <p:spPr>
          <a:xfrm>
            <a:off x="6373486" y="353438"/>
            <a:ext cx="477094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Pogledajte fotografije.  Možete li imenovati znamenitosti? Što znate o njima?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2815E4A4-749A-4225-91BB-7570B3E3494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5442" y="1837094"/>
            <a:ext cx="2009775" cy="5238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6878BFD2-4A94-42E9-89AD-37659E8FF7B0}"/>
              </a:ext>
            </a:extLst>
          </p:cNvPr>
          <p:cNvSpPr txBox="1"/>
          <p:nvPr/>
        </p:nvSpPr>
        <p:spPr>
          <a:xfrm>
            <a:off x="2961610" y="1832561"/>
            <a:ext cx="133973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Riješite kviz.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D69B6A7D-5784-4944-805A-D14A1AA4FB8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8121" y="2592635"/>
            <a:ext cx="3865332" cy="238760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030723BA-9381-4ADD-9FCC-F4366C9D1A52}"/>
              </a:ext>
            </a:extLst>
          </p:cNvPr>
          <p:cNvSpPr txBox="1"/>
          <p:nvPr/>
        </p:nvSpPr>
        <p:spPr>
          <a:xfrm>
            <a:off x="4954467" y="1642521"/>
            <a:ext cx="5110186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T</a:t>
            </a:r>
            <a:r>
              <a:rPr lang="en-US" sz="1600" b="1" dirty="0" err="1">
                <a:solidFill>
                  <a:srgbClr val="0070C0"/>
                </a:solidFill>
              </a:rPr>
              <a:t>hink</a:t>
            </a:r>
            <a:r>
              <a:rPr lang="en-US" sz="1600" b="1" dirty="0">
                <a:solidFill>
                  <a:srgbClr val="0070C0"/>
                </a:solidFill>
              </a:rPr>
              <a:t> of one more question about each sight </a:t>
            </a:r>
            <a:r>
              <a:rPr lang="hr-HR" sz="1600" b="1" dirty="0" err="1">
                <a:solidFill>
                  <a:srgbClr val="0070C0"/>
                </a:solidFill>
              </a:rPr>
              <a:t>you</a:t>
            </a:r>
            <a:r>
              <a:rPr lang="en-US" sz="1600" b="1" dirty="0">
                <a:solidFill>
                  <a:srgbClr val="0070C0"/>
                </a:solidFill>
              </a:rPr>
              <a:t> would like to have answered.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Za svaku znamenitost osmislite jedno ili više pitanja na koje biste voljeli dobiti odgovor.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66A599F0-8F5B-47F0-A89C-E7CD80C32C8E}"/>
              </a:ext>
            </a:extLst>
          </p:cNvPr>
          <p:cNvSpPr txBox="1"/>
          <p:nvPr/>
        </p:nvSpPr>
        <p:spPr>
          <a:xfrm>
            <a:off x="8560293" y="2879133"/>
            <a:ext cx="3346881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You </a:t>
            </a:r>
            <a:r>
              <a:rPr lang="en-US" sz="1600" b="1" dirty="0">
                <a:solidFill>
                  <a:srgbClr val="0070C0"/>
                </a:solidFill>
              </a:rPr>
              <a:t>will compare and check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en-US" sz="1600" b="1" dirty="0">
                <a:solidFill>
                  <a:srgbClr val="0070C0"/>
                </a:solidFill>
              </a:rPr>
              <a:t> answers </a:t>
            </a:r>
            <a:r>
              <a:rPr lang="hr-HR" sz="1600" b="1" dirty="0" err="1">
                <a:solidFill>
                  <a:srgbClr val="0070C0"/>
                </a:solidFill>
              </a:rPr>
              <a:t>later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in the texts. 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Svoje odgovore ćete usporediti i provjeriti kasnije u tekstu. 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id="{5F2BBB50-0304-4A09-84CE-60D8DEE3251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479701" y="3140044"/>
            <a:ext cx="3034572" cy="353454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E0448C13-EF36-4017-901A-9EEB4C7565C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0211"/>
          <a:stretch/>
        </p:blipFill>
        <p:spPr>
          <a:xfrm>
            <a:off x="7972861" y="4048426"/>
            <a:ext cx="3702034" cy="265409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6555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7C3BF2-9E19-4BFA-9C4E-2B2264B21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8C9231D-B5D3-49AA-8C5C-30478C326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C17E7D-D878-4663-9938-87743E3F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321A59E5-9CCC-4581-A66A-D9CDCC2D6BD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9965"/>
          <a:stretch/>
        </p:blipFill>
        <p:spPr>
          <a:xfrm>
            <a:off x="409021" y="364545"/>
            <a:ext cx="5299322" cy="151563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F80A033-CEB3-460C-87FC-C9536E974B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18915" y="482854"/>
            <a:ext cx="4311085" cy="16557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B195A4D0-5BB1-49F9-AC70-1A4283A503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29122" y="2358536"/>
            <a:ext cx="4751172" cy="165864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1956BA28-9576-40FD-835E-C69A3FD93E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5418" y="4335433"/>
            <a:ext cx="5299322" cy="202888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71F486E9-8352-42D2-B002-CA40A5B14E3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160"/>
          <a:stretch/>
        </p:blipFill>
        <p:spPr>
          <a:xfrm>
            <a:off x="512951" y="3602038"/>
            <a:ext cx="3865208" cy="297723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3228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7C3BF2-9E19-4BFA-9C4E-2B2264B21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8C9231D-B5D3-49AA-8C5C-30478C326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C17E7D-D878-4663-9938-87743E3F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B2C8C93-3B10-469C-9BD8-8DE47BD258A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r="3617"/>
          <a:stretch/>
        </p:blipFill>
        <p:spPr>
          <a:xfrm>
            <a:off x="5879127" y="11097"/>
            <a:ext cx="4859688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31B5ACF-C6BC-4F0D-818D-919A69B741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862" y="268613"/>
            <a:ext cx="8713713" cy="225354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E9618F04-7E1D-4FDB-8DDC-CC1FF8E1BBA9}"/>
              </a:ext>
            </a:extLst>
          </p:cNvPr>
          <p:cNvSpPr txBox="1"/>
          <p:nvPr/>
        </p:nvSpPr>
        <p:spPr>
          <a:xfrm>
            <a:off x="4840440" y="441004"/>
            <a:ext cx="390970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tekstove i provjerite odgovore.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18360D0F-78A3-4D49-A623-646D6B144C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9422" y="2418704"/>
            <a:ext cx="8788082" cy="102299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BE9B4530-0C9F-497F-B108-11E99AF0E35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2862" y="3633426"/>
            <a:ext cx="3775137" cy="309754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E154A39F-0099-40A0-8E35-B25DE4FD68C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16919" y="3921033"/>
            <a:ext cx="4719087" cy="199653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3188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7C3BF2-9E19-4BFA-9C4E-2B2264B21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8C9231D-B5D3-49AA-8C5C-30478C326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C17E7D-D878-4663-9938-87743E3F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CC4EDB8-8C4A-48D7-A4B2-00722F1E16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r="3617"/>
          <a:stretch/>
        </p:blipFill>
        <p:spPr>
          <a:xfrm>
            <a:off x="863336" y="-13854"/>
            <a:ext cx="4859688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F915A721-361A-4CEE-B9E5-107AD0C933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718" y="614842"/>
            <a:ext cx="4565889" cy="16557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8F5DA9A7-E1BA-4523-BD8B-79AE911F9EF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2743"/>
          <a:stretch/>
        </p:blipFill>
        <p:spPr>
          <a:xfrm>
            <a:off x="256158" y="3684155"/>
            <a:ext cx="8337426" cy="19240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994DC29-49C5-4049-B2C2-E117329CF5D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0753" y="115964"/>
            <a:ext cx="5645228" cy="334048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8F0F87F0-CDB3-46D8-9A12-EE0C3333E47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849742" y="3602038"/>
            <a:ext cx="2695575" cy="29908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1612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7C3BF2-9E19-4BFA-9C4E-2B2264B21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8C9231D-B5D3-49AA-8C5C-30478C326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C17E7D-D878-4663-9938-87743E3F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E198D23E-4989-421C-A320-F499C371D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3736" y="121660"/>
            <a:ext cx="6953250" cy="66008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B445C3CC-6DF9-4CAB-B1C2-42B5D9F7CFA4}"/>
              </a:ext>
            </a:extLst>
          </p:cNvPr>
          <p:cNvSpPr txBox="1"/>
          <p:nvPr/>
        </p:nvSpPr>
        <p:spPr>
          <a:xfrm>
            <a:off x="435812" y="522982"/>
            <a:ext cx="321291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102.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1.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102 i riješite 1. zadatak.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972CF4A9-16A8-4F02-9758-911DC5173794}"/>
              </a:ext>
            </a:extLst>
          </p:cNvPr>
          <p:cNvSpPr txBox="1"/>
          <p:nvPr/>
        </p:nvSpPr>
        <p:spPr>
          <a:xfrm>
            <a:off x="8513113" y="255048"/>
            <a:ext cx="314770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Povežite riječi i njihove definicije.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DB8049E-1AD1-4159-8426-30473F6AF64D}"/>
              </a:ext>
            </a:extLst>
          </p:cNvPr>
          <p:cNvSpPr txBox="1"/>
          <p:nvPr/>
        </p:nvSpPr>
        <p:spPr>
          <a:xfrm>
            <a:off x="4689816" y="1638870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11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D710F76-8876-4754-BCB1-A8B61ED16FF6}"/>
              </a:ext>
            </a:extLst>
          </p:cNvPr>
          <p:cNvSpPr txBox="1"/>
          <p:nvPr/>
        </p:nvSpPr>
        <p:spPr>
          <a:xfrm>
            <a:off x="4689816" y="2069499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3F5D110-4047-41CA-8445-D3C5A7635ABE}"/>
              </a:ext>
            </a:extLst>
          </p:cNvPr>
          <p:cNvSpPr txBox="1"/>
          <p:nvPr/>
        </p:nvSpPr>
        <p:spPr>
          <a:xfrm>
            <a:off x="4710486" y="2408053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627A8F4-E032-4278-A9B4-586F9A8182AC}"/>
              </a:ext>
            </a:extLst>
          </p:cNvPr>
          <p:cNvSpPr txBox="1"/>
          <p:nvPr/>
        </p:nvSpPr>
        <p:spPr>
          <a:xfrm>
            <a:off x="4710486" y="2789784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F67CD93-46D9-4A5B-A482-148DC68BF756}"/>
              </a:ext>
            </a:extLst>
          </p:cNvPr>
          <p:cNvSpPr txBox="1"/>
          <p:nvPr/>
        </p:nvSpPr>
        <p:spPr>
          <a:xfrm>
            <a:off x="4689816" y="3214586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23296AD-F609-48CA-B9C6-DBF7B7743EF7}"/>
              </a:ext>
            </a:extLst>
          </p:cNvPr>
          <p:cNvSpPr txBox="1"/>
          <p:nvPr/>
        </p:nvSpPr>
        <p:spPr>
          <a:xfrm>
            <a:off x="4710486" y="3589884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5605362E-5B84-47AF-BB83-5438CE4200F2}"/>
              </a:ext>
            </a:extLst>
          </p:cNvPr>
          <p:cNvSpPr txBox="1"/>
          <p:nvPr/>
        </p:nvSpPr>
        <p:spPr>
          <a:xfrm>
            <a:off x="4716129" y="3977942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12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4DBEDE1-92AB-45A1-B8A3-185366180B7B}"/>
              </a:ext>
            </a:extLst>
          </p:cNvPr>
          <p:cNvSpPr txBox="1"/>
          <p:nvPr/>
        </p:nvSpPr>
        <p:spPr>
          <a:xfrm>
            <a:off x="4710486" y="4408571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FB90112-14C2-4EB6-B351-AF95A26BAA86}"/>
              </a:ext>
            </a:extLst>
          </p:cNvPr>
          <p:cNvSpPr txBox="1"/>
          <p:nvPr/>
        </p:nvSpPr>
        <p:spPr>
          <a:xfrm>
            <a:off x="4710486" y="4757114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13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8891405F-E3D4-4D12-AACB-986E53F54273}"/>
              </a:ext>
            </a:extLst>
          </p:cNvPr>
          <p:cNvSpPr txBox="1"/>
          <p:nvPr/>
        </p:nvSpPr>
        <p:spPr>
          <a:xfrm>
            <a:off x="4710486" y="5156281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70299EEA-36DE-44F2-B129-CBE6A15D654D}"/>
              </a:ext>
            </a:extLst>
          </p:cNvPr>
          <p:cNvSpPr txBox="1"/>
          <p:nvPr/>
        </p:nvSpPr>
        <p:spPr>
          <a:xfrm>
            <a:off x="4710486" y="5508415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467D0050-D061-4F88-AB50-A303A0C4BF4C}"/>
              </a:ext>
            </a:extLst>
          </p:cNvPr>
          <p:cNvSpPr txBox="1"/>
          <p:nvPr/>
        </p:nvSpPr>
        <p:spPr>
          <a:xfrm>
            <a:off x="4710486" y="5888623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66944D92-39FE-47C4-A20B-A4EB73A9A326}"/>
              </a:ext>
            </a:extLst>
          </p:cNvPr>
          <p:cNvSpPr txBox="1"/>
          <p:nvPr/>
        </p:nvSpPr>
        <p:spPr>
          <a:xfrm>
            <a:off x="4733884" y="6289124"/>
            <a:ext cx="57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49040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87C3BF2-9E19-4BFA-9C4E-2B2264B213F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F8C9231D-B5D3-49AA-8C5C-30478C32617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CC17E7D-D878-4663-9938-87743E3F70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B32A31A2-A100-4563-AD9C-556A4CC728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6970" y="1965942"/>
            <a:ext cx="9211230" cy="350552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B6E0C94-B3F7-45D8-AA51-120738935A7C}"/>
              </a:ext>
            </a:extLst>
          </p:cNvPr>
          <p:cNvSpPr txBox="1"/>
          <p:nvPr/>
        </p:nvSpPr>
        <p:spPr>
          <a:xfrm>
            <a:off x="1652193" y="189825"/>
            <a:ext cx="2734855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87.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3a.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87. Riješite zadatak 3a. </a:t>
            </a:r>
          </a:p>
        </p:txBody>
      </p:sp>
      <p:sp>
        <p:nvSpPr>
          <p:cNvPr id="7" name="TekstniOkvir 6">
            <a:extLst>
              <a:ext uri="{FF2B5EF4-FFF2-40B4-BE49-F238E27FC236}">
                <a16:creationId xmlns:a16="http://schemas.microsoft.com/office/drawing/2014/main" id="{9098E03B-8B67-4FF8-92FE-4607E3ABC28D}"/>
              </a:ext>
            </a:extLst>
          </p:cNvPr>
          <p:cNvSpPr txBox="1"/>
          <p:nvPr/>
        </p:nvSpPr>
        <p:spPr>
          <a:xfrm>
            <a:off x="4542408" y="1535313"/>
            <a:ext cx="640914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pitanja. Glagole u zagradama preoblikujte u </a:t>
            </a:r>
            <a:r>
              <a:rPr lang="hr-HR" sz="1600" i="1" dirty="0">
                <a:solidFill>
                  <a:srgbClr val="0070C0"/>
                </a:solidFill>
              </a:rPr>
              <a:t>Past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passive</a:t>
            </a:r>
            <a:r>
              <a:rPr lang="hr-HR" sz="1600" dirty="0">
                <a:solidFill>
                  <a:srgbClr val="0070C0"/>
                </a:solidFill>
              </a:rPr>
              <a:t>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8AAAF36-D2F1-4077-99D5-5FB57787E150}"/>
              </a:ext>
            </a:extLst>
          </p:cNvPr>
          <p:cNvSpPr txBox="1"/>
          <p:nvPr/>
        </p:nvSpPr>
        <p:spPr>
          <a:xfrm>
            <a:off x="3302493" y="2316163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D12E089-0BE6-4A11-844C-C47E7A20A425}"/>
              </a:ext>
            </a:extLst>
          </p:cNvPr>
          <p:cNvSpPr txBox="1"/>
          <p:nvPr/>
        </p:nvSpPr>
        <p:spPr>
          <a:xfrm>
            <a:off x="6757386" y="2282004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shipped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A72E7F79-E828-4E9B-AF76-AAB9239351E8}"/>
              </a:ext>
            </a:extLst>
          </p:cNvPr>
          <p:cNvSpPr txBox="1"/>
          <p:nvPr/>
        </p:nvSpPr>
        <p:spPr>
          <a:xfrm>
            <a:off x="3454893" y="2678322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4B4FDC39-D72F-4814-9664-B09309CCB263}"/>
              </a:ext>
            </a:extLst>
          </p:cNvPr>
          <p:cNvSpPr txBox="1"/>
          <p:nvPr/>
        </p:nvSpPr>
        <p:spPr>
          <a:xfrm>
            <a:off x="6375647" y="2698013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taken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2C7725BD-0331-40E5-8BC9-2EE9BC27E8F8}"/>
              </a:ext>
            </a:extLst>
          </p:cNvPr>
          <p:cNvSpPr txBox="1"/>
          <p:nvPr/>
        </p:nvSpPr>
        <p:spPr>
          <a:xfrm>
            <a:off x="3525174" y="3090446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58C8A99F-C567-4060-8B76-195CEC0C3697}"/>
              </a:ext>
            </a:extLst>
          </p:cNvPr>
          <p:cNvSpPr txBox="1"/>
          <p:nvPr/>
        </p:nvSpPr>
        <p:spPr>
          <a:xfrm>
            <a:off x="7432089" y="3061212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struck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9186B10F-02C9-4F6A-9D79-CFBA491BE7E7}"/>
              </a:ext>
            </a:extLst>
          </p:cNvPr>
          <p:cNvSpPr txBox="1"/>
          <p:nvPr/>
        </p:nvSpPr>
        <p:spPr>
          <a:xfrm>
            <a:off x="3610252" y="3453009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1D5B96B-17D9-48C4-A74A-ABB4841957A9}"/>
              </a:ext>
            </a:extLst>
          </p:cNvPr>
          <p:cNvSpPr txBox="1"/>
          <p:nvPr/>
        </p:nvSpPr>
        <p:spPr>
          <a:xfrm>
            <a:off x="7433569" y="3445344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chosen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BDBC927A-A9A2-4856-8AA3-CA6F6D0B8D55}"/>
              </a:ext>
            </a:extLst>
          </p:cNvPr>
          <p:cNvSpPr txBox="1"/>
          <p:nvPr/>
        </p:nvSpPr>
        <p:spPr>
          <a:xfrm>
            <a:off x="3610252" y="3853663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F35FDC01-4456-4986-9C27-A94546D1EB44}"/>
              </a:ext>
            </a:extLst>
          </p:cNvPr>
          <p:cNvSpPr txBox="1"/>
          <p:nvPr/>
        </p:nvSpPr>
        <p:spPr>
          <a:xfrm>
            <a:off x="6814824" y="3861312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built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C55DD99-EC8C-4200-9D33-AF27F07E03E5}"/>
              </a:ext>
            </a:extLst>
          </p:cNvPr>
          <p:cNvSpPr txBox="1"/>
          <p:nvPr/>
        </p:nvSpPr>
        <p:spPr>
          <a:xfrm>
            <a:off x="4387048" y="4263758"/>
            <a:ext cx="15965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executed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7B4F48CC-80A8-4249-8322-52F5914FEF19}"/>
              </a:ext>
            </a:extLst>
          </p:cNvPr>
          <p:cNvSpPr txBox="1"/>
          <p:nvPr/>
        </p:nvSpPr>
        <p:spPr>
          <a:xfrm>
            <a:off x="5547064" y="4672061"/>
            <a:ext cx="12946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owned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FE783BA7-191A-4CFA-9B3A-099E4EF2858C}"/>
              </a:ext>
            </a:extLst>
          </p:cNvPr>
          <p:cNvSpPr txBox="1"/>
          <p:nvPr/>
        </p:nvSpPr>
        <p:spPr>
          <a:xfrm>
            <a:off x="3575480" y="5026078"/>
            <a:ext cx="9321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073C8E3A-B0D4-475D-A0A3-6CB10B5C81A6}"/>
              </a:ext>
            </a:extLst>
          </p:cNvPr>
          <p:cNvSpPr txBox="1"/>
          <p:nvPr/>
        </p:nvSpPr>
        <p:spPr>
          <a:xfrm>
            <a:off x="6596109" y="5042839"/>
            <a:ext cx="11777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considered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E571EFD7-C5D4-44AE-9A71-177CD8CE8AB8}"/>
              </a:ext>
            </a:extLst>
          </p:cNvPr>
          <p:cNvSpPr txBox="1"/>
          <p:nvPr/>
        </p:nvSpPr>
        <p:spPr>
          <a:xfrm>
            <a:off x="5298575" y="5721961"/>
            <a:ext cx="3408020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Do a </a:t>
            </a:r>
            <a:r>
              <a:rPr lang="hr-HR" sz="1600" b="1" dirty="0" err="1">
                <a:solidFill>
                  <a:srgbClr val="0070C0"/>
                </a:solidFill>
              </a:rPr>
              <a:t>research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find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answers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Napravite istraživanje i saznajte točne odgovore. </a:t>
            </a:r>
          </a:p>
        </p:txBody>
      </p:sp>
      <p:pic>
        <p:nvPicPr>
          <p:cNvPr id="25" name="Slika 24">
            <a:hlinkClick r:id="rId5"/>
            <a:extLst>
              <a:ext uri="{FF2B5EF4-FFF2-40B4-BE49-F238E27FC236}">
                <a16:creationId xmlns:a16="http://schemas.microsoft.com/office/drawing/2014/main" id="{4A8947DE-DD5A-4747-B01F-FC730755A8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546" y="3493754"/>
            <a:ext cx="1354169" cy="1543612"/>
          </a:xfrm>
          <a:prstGeom prst="rect">
            <a:avLst/>
          </a:prstGeom>
        </p:spPr>
      </p:pic>
      <p:pic>
        <p:nvPicPr>
          <p:cNvPr id="26" name="Slika 25">
            <a:extLst>
              <a:ext uri="{FF2B5EF4-FFF2-40B4-BE49-F238E27FC236}">
                <a16:creationId xmlns:a16="http://schemas.microsoft.com/office/drawing/2014/main" id="{5CBF5800-3691-4528-A656-60880C26A2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5607" y="5311710"/>
            <a:ext cx="2577297" cy="1439269"/>
          </a:xfrm>
          <a:prstGeom prst="rect">
            <a:avLst/>
          </a:prstGeom>
        </p:spPr>
      </p:pic>
      <p:sp>
        <p:nvSpPr>
          <p:cNvPr id="27" name="TekstniOkvir 26">
            <a:extLst>
              <a:ext uri="{FF2B5EF4-FFF2-40B4-BE49-F238E27FC236}">
                <a16:creationId xmlns:a16="http://schemas.microsoft.com/office/drawing/2014/main" id="{27D0A72D-3B4D-4B68-B5DA-43540D3EFDBD}"/>
              </a:ext>
            </a:extLst>
          </p:cNvPr>
          <p:cNvSpPr txBox="1"/>
          <p:nvPr/>
        </p:nvSpPr>
        <p:spPr>
          <a:xfrm>
            <a:off x="348101" y="1956651"/>
            <a:ext cx="150397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</a:t>
            </a:r>
            <a:r>
              <a:rPr lang="hr-HR" sz="1600" dirty="0" err="1">
                <a:solidFill>
                  <a:srgbClr val="0070C0"/>
                </a:solidFill>
              </a:rPr>
              <a:t>pristupte</a:t>
            </a:r>
            <a:r>
              <a:rPr lang="hr-HR" sz="1600" dirty="0">
                <a:solidFill>
                  <a:srgbClr val="0070C0"/>
                </a:solidFill>
              </a:rPr>
              <a:t> dodatnom sadržaju.</a:t>
            </a:r>
          </a:p>
        </p:txBody>
      </p:sp>
    </p:spTree>
    <p:extLst>
      <p:ext uri="{BB962C8B-B14F-4D97-AF65-F5344CB8AC3E}">
        <p14:creationId xmlns:p14="http://schemas.microsoft.com/office/powerpoint/2010/main" val="83981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1" grpId="0"/>
      <p:bldP spid="22" grpId="0"/>
      <p:bldP spid="23" grpId="0"/>
      <p:bldP spid="24" grpId="0" animBg="1"/>
      <p:bldP spid="27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283</Words>
  <Application>Microsoft Office PowerPoint</Application>
  <PresentationFormat>Široki zaslon</PresentationFormat>
  <Paragraphs>56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7</cp:revision>
  <dcterms:created xsi:type="dcterms:W3CDTF">2022-01-18T02:19:07Z</dcterms:created>
  <dcterms:modified xsi:type="dcterms:W3CDTF">2022-01-18T02:58:22Z</dcterms:modified>
</cp:coreProperties>
</file>